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7" r:id="rId3"/>
    <p:sldId id="260" r:id="rId4"/>
    <p:sldId id="287" r:id="rId5"/>
    <p:sldId id="259" r:id="rId6"/>
    <p:sldId id="264" r:id="rId7"/>
    <p:sldId id="258" r:id="rId8"/>
    <p:sldId id="269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0" r:id="rId22"/>
    <p:sldId id="278" r:id="rId23"/>
    <p:sldId id="286" r:id="rId24"/>
    <p:sldId id="280" r:id="rId25"/>
    <p:sldId id="281" r:id="rId26"/>
    <p:sldId id="289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8"/>
  <c:chart>
    <c:autoTitleDeleted val="1"/>
    <c:plotArea>
      <c:layout>
        <c:manualLayout>
          <c:layoutTarget val="inner"/>
          <c:xMode val="edge"/>
          <c:yMode val="edge"/>
          <c:x val="8.8249170565170815E-2"/>
          <c:y val="2.7212058051567088E-2"/>
          <c:w val="0.77157153033132464"/>
          <c:h val="0.6932495754207197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Stongly disagree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36.700000000000003</c:v>
                </c:pt>
                <c:pt idx="1">
                  <c:v>51.2</c:v>
                </c:pt>
                <c:pt idx="2">
                  <c:v>10.6</c:v>
                </c:pt>
                <c:pt idx="3">
                  <c:v>1.6</c:v>
                </c:pt>
              </c:numCache>
            </c:numRef>
          </c:val>
        </c:ser>
        <c:dLbls/>
        <c:axId val="51706496"/>
        <c:axId val="86021248"/>
      </c:barChart>
      <c:catAx>
        <c:axId val="51706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86021248"/>
        <c:crosses val="autoZero"/>
        <c:auto val="1"/>
        <c:lblAlgn val="ctr"/>
        <c:lblOffset val="100"/>
      </c:catAx>
      <c:valAx>
        <c:axId val="86021248"/>
        <c:scaling>
          <c:orientation val="minMax"/>
          <c:max val="100"/>
        </c:scaling>
        <c:axPos val="l"/>
        <c:title>
          <c:tx>
            <c:rich>
              <a:bodyPr rot="0" vert="wordArtVert"/>
              <a:lstStyle/>
              <a:p>
                <a:pPr>
                  <a:defRPr lang="en-US"/>
                </a:pPr>
                <a:r>
                  <a:rPr lang="en-US"/>
                  <a:t>%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1706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Agricultural extention officer</c:v>
                </c:pt>
                <c:pt idx="1">
                  <c:v>Meteorological dept</c:v>
                </c:pt>
                <c:pt idx="2">
                  <c:v>Media</c:v>
                </c:pt>
                <c:pt idx="3">
                  <c:v>UN/NGO</c:v>
                </c:pt>
                <c:pt idx="4">
                  <c:v>Fellow farmer</c:v>
                </c:pt>
                <c:pt idx="5">
                  <c:v>No consultation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46.2</c:v>
                </c:pt>
                <c:pt idx="1">
                  <c:v>5.3</c:v>
                </c:pt>
                <c:pt idx="2">
                  <c:v>1.3</c:v>
                </c:pt>
                <c:pt idx="3">
                  <c:v>1.5</c:v>
                </c:pt>
                <c:pt idx="4">
                  <c:v>50</c:v>
                </c:pt>
                <c:pt idx="5">
                  <c:v>17.5</c:v>
                </c:pt>
              </c:numCache>
            </c:numRef>
          </c:val>
        </c:ser>
        <c:dLbls/>
        <c:axId val="52501504"/>
        <c:axId val="52515584"/>
      </c:barChart>
      <c:catAx>
        <c:axId val="52501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2515584"/>
        <c:crosses val="autoZero"/>
        <c:auto val="1"/>
        <c:lblAlgn val="ctr"/>
        <c:lblOffset val="100"/>
      </c:catAx>
      <c:valAx>
        <c:axId val="52515584"/>
        <c:scaling>
          <c:orientation val="minMax"/>
          <c:max val="100"/>
        </c:scaling>
        <c:axPos val="l"/>
        <c:title>
          <c:tx>
            <c:rich>
              <a:bodyPr rot="0" vert="wordArtVert"/>
              <a:lstStyle/>
              <a:p>
                <a:pPr>
                  <a:defRPr lang="en-US"/>
                </a:pPr>
                <a:r>
                  <a:rPr lang="en-US"/>
                  <a:t>%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52501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2476118219597554"/>
          <c:y val="5.5889359983848183E-2"/>
          <c:w val="0.86482215113735772"/>
          <c:h val="0.595974409448818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Particular dates in farming</c:v>
                </c:pt>
                <c:pt idx="1">
                  <c:v>Signs of rain</c:v>
                </c:pt>
                <c:pt idx="2">
                  <c:v>Looking around</c:v>
                </c:pt>
                <c:pt idx="3">
                  <c:v>Announcement from met depart</c:v>
                </c:pt>
                <c:pt idx="4">
                  <c:v>Advice MoA  officials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84.9</c:v>
                </c:pt>
                <c:pt idx="1">
                  <c:v>36</c:v>
                </c:pt>
                <c:pt idx="2">
                  <c:v>5.4</c:v>
                </c:pt>
                <c:pt idx="3">
                  <c:v>3.1</c:v>
                </c:pt>
                <c:pt idx="4">
                  <c:v>7.4</c:v>
                </c:pt>
              </c:numCache>
            </c:numRef>
          </c:val>
        </c:ser>
        <c:dLbls/>
        <c:axId val="89109632"/>
        <c:axId val="89111168"/>
      </c:barChart>
      <c:catAx>
        <c:axId val="89109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89111168"/>
        <c:crosses val="autoZero"/>
        <c:auto val="1"/>
        <c:lblAlgn val="ctr"/>
        <c:lblOffset val="100"/>
      </c:catAx>
      <c:valAx>
        <c:axId val="89111168"/>
        <c:scaling>
          <c:orientation val="minMax"/>
          <c:max val="100"/>
        </c:scaling>
        <c:axPos val="l"/>
        <c:title>
          <c:tx>
            <c:rich>
              <a:bodyPr rot="0" vert="wordArtVert"/>
              <a:lstStyle/>
              <a:p>
                <a:pPr>
                  <a:defRPr lang="en-US"/>
                </a:pPr>
                <a:r>
                  <a:rPr lang="en-US"/>
                  <a:t>%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89109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Lightening flashes in Tinderet</c:v>
                </c:pt>
                <c:pt idx="1">
                  <c:v>Cloud cover and intense sunshine</c:v>
                </c:pt>
                <c:pt idx="2">
                  <c:v>Wind direction</c:v>
                </c:pt>
                <c:pt idx="3">
                  <c:v>Very warm nights</c:v>
                </c:pt>
                <c:pt idx="4">
                  <c:v>Difficulty in prediction recently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62.7</c:v>
                </c:pt>
                <c:pt idx="1">
                  <c:v>45.5</c:v>
                </c:pt>
                <c:pt idx="2">
                  <c:v>40.700000000000003</c:v>
                </c:pt>
                <c:pt idx="3">
                  <c:v>49.9</c:v>
                </c:pt>
                <c:pt idx="4">
                  <c:v>10.7</c:v>
                </c:pt>
              </c:numCache>
            </c:numRef>
          </c:val>
        </c:ser>
        <c:dLbls/>
        <c:axId val="89336832"/>
        <c:axId val="89338624"/>
      </c:barChart>
      <c:catAx>
        <c:axId val="8933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89338624"/>
        <c:crosses val="autoZero"/>
        <c:auto val="1"/>
        <c:lblAlgn val="ctr"/>
        <c:lblOffset val="100"/>
      </c:catAx>
      <c:valAx>
        <c:axId val="89338624"/>
        <c:scaling>
          <c:orientation val="minMax"/>
          <c:max val="100"/>
        </c:scaling>
        <c:axPos val="l"/>
        <c:title>
          <c:tx>
            <c:rich>
              <a:bodyPr rot="0" vert="wordArtVert"/>
              <a:lstStyle/>
              <a:p>
                <a:pPr>
                  <a:defRPr lang="en-US"/>
                </a:pPr>
                <a:r>
                  <a:rPr lang="en-US"/>
                  <a:t>%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89336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FEA5AC-4CF3-4C49-A585-0C016BF4A16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B932AD-E353-40A3-844A-F7F72124C01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ramework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odel%20information%20flow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772400" cy="3611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b="1" dirty="0" smtClean="0">
                <a:effectLst/>
              </a:rPr>
              <a:t>Farmers </a:t>
            </a:r>
            <a:r>
              <a:rPr lang="en-US" b="1" dirty="0">
                <a:effectLst/>
              </a:rPr>
              <a:t>Access to Climate and Weather Information and its Impact on Maize and Wheat Production in Uasin Gishu County, Kenya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114800"/>
            <a:ext cx="7181088" cy="2133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b="1" dirty="0" smtClean="0"/>
          </a:p>
          <a:p>
            <a:pPr marL="82296" indent="0" algn="ctr">
              <a:buNone/>
            </a:pPr>
            <a:r>
              <a:rPr lang="en-US" b="1" dirty="0" smtClean="0"/>
              <a:t>Daniel </a:t>
            </a:r>
            <a:r>
              <a:rPr lang="en-US" b="1" dirty="0" err="1" smtClean="0"/>
              <a:t>Murgor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82296" indent="0" algn="ctr">
              <a:buNone/>
            </a:pPr>
            <a:r>
              <a:rPr lang="en-US" b="1" dirty="0" smtClean="0"/>
              <a:t>University Of </a:t>
            </a:r>
            <a:r>
              <a:rPr lang="en-US" b="1" dirty="0" err="1" smtClean="0"/>
              <a:t>Eldoret</a:t>
            </a:r>
            <a:r>
              <a:rPr lang="en-US" b="1" dirty="0" smtClean="0"/>
              <a:t>, Kenya</a:t>
            </a:r>
            <a:endParaRPr lang="en-US" b="1" dirty="0"/>
          </a:p>
          <a:p>
            <a:pPr marL="82296" indent="0" algn="ctr">
              <a:buNone/>
            </a:pPr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371" y="152400"/>
            <a:ext cx="208121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21209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871538" cy="103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73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862" y="1447800"/>
            <a:ext cx="7710826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/>
              <a:t>populations that are finite</a:t>
            </a:r>
            <a:r>
              <a:rPr lang="en-US" dirty="0" smtClean="0"/>
              <a:t>,</a:t>
            </a:r>
            <a:r>
              <a:rPr lang="en-US" dirty="0"/>
              <a:t> Reid &amp; Bore </a:t>
            </a:r>
            <a:r>
              <a:rPr lang="en-US" dirty="0" smtClean="0"/>
              <a:t>(1991</a:t>
            </a:r>
            <a:r>
              <a:rPr lang="en-US" dirty="0"/>
              <a:t>) </a:t>
            </a:r>
            <a:r>
              <a:rPr lang="en-US" dirty="0" smtClean="0"/>
              <a:t>developed the </a:t>
            </a:r>
            <a:r>
              <a:rPr lang="en-US" dirty="0"/>
              <a:t>equation for </a:t>
            </a:r>
            <a:r>
              <a:rPr lang="en-US" dirty="0" smtClean="0"/>
              <a:t>representative sample</a:t>
            </a:r>
            <a:r>
              <a:rPr lang="en-US" dirty="0"/>
              <a:t>;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 smtClean="0"/>
              <a:t>			= </a:t>
            </a:r>
            <a:r>
              <a:rPr lang="en-US" dirty="0"/>
              <a:t>399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Thus</a:t>
            </a:r>
            <a:r>
              <a:rPr lang="en-US" b="1" dirty="0"/>
              <a:t>, Soy= </a:t>
            </a:r>
            <a:r>
              <a:rPr lang="en-US" dirty="0"/>
              <a:t>1138/129384) *</a:t>
            </a:r>
            <a:r>
              <a:rPr lang="en-US" dirty="0" smtClean="0"/>
              <a:t>399 =</a:t>
            </a:r>
            <a:r>
              <a:rPr lang="en-US" b="1" dirty="0" smtClean="0"/>
              <a:t>189</a:t>
            </a:r>
            <a:endParaRPr lang="en-US" dirty="0"/>
          </a:p>
          <a:p>
            <a:r>
              <a:rPr lang="en-US" b="1" dirty="0" err="1" smtClean="0"/>
              <a:t>Moiben</a:t>
            </a:r>
            <a:r>
              <a:rPr lang="en-US" b="1" dirty="0" smtClean="0"/>
              <a:t> = </a:t>
            </a:r>
            <a:r>
              <a:rPr lang="en-US" dirty="0" smtClean="0"/>
              <a:t>(</a:t>
            </a:r>
            <a:r>
              <a:rPr lang="en-US" dirty="0"/>
              <a:t>38950/129384)*399= </a:t>
            </a:r>
            <a:r>
              <a:rPr lang="en-US" b="1" dirty="0" smtClean="0"/>
              <a:t>120</a:t>
            </a:r>
            <a:endParaRPr lang="en-US" dirty="0" smtClean="0"/>
          </a:p>
          <a:p>
            <a:r>
              <a:rPr lang="en-US" b="1" dirty="0" err="1" smtClean="0"/>
              <a:t>Kesses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dirty="0"/>
              <a:t>(29296/129384) *</a:t>
            </a:r>
            <a:r>
              <a:rPr lang="en-US" dirty="0" smtClean="0"/>
              <a:t>399= </a:t>
            </a:r>
            <a:r>
              <a:rPr lang="en-US" b="1" dirty="0" smtClean="0"/>
              <a:t>90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080" y="2438400"/>
            <a:ext cx="268224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599"/>
            <a:ext cx="2524126" cy="122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931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543800" cy="5257800"/>
          </a:xfrm>
        </p:spPr>
        <p:txBody>
          <a:bodyPr/>
          <a:lstStyle/>
          <a:p>
            <a:r>
              <a:rPr lang="en-GB" dirty="0" smtClean="0"/>
              <a:t>This study is guided by three theories: </a:t>
            </a:r>
          </a:p>
          <a:p>
            <a:r>
              <a:rPr lang="en-GB" dirty="0" smtClean="0"/>
              <a:t>the </a:t>
            </a:r>
            <a:r>
              <a:rPr lang="en-GB" dirty="0"/>
              <a:t>systems theory by Ludwig Von </a:t>
            </a:r>
            <a:r>
              <a:rPr lang="en-GB" dirty="0" err="1" smtClean="0"/>
              <a:t>Bertalanffy</a:t>
            </a:r>
            <a:r>
              <a:rPr lang="en-GB" dirty="0" smtClean="0"/>
              <a:t> 1968</a:t>
            </a:r>
          </a:p>
          <a:p>
            <a:r>
              <a:rPr lang="en-GB" dirty="0" smtClean="0"/>
              <a:t>The communication model also </a:t>
            </a:r>
            <a:r>
              <a:rPr lang="en-US" dirty="0" smtClean="0"/>
              <a:t>referred </a:t>
            </a:r>
            <a:r>
              <a:rPr lang="en-US" dirty="0"/>
              <a:t>to as the transmission model by Shannon and Weaver </a:t>
            </a:r>
            <a:r>
              <a:rPr lang="en-US" dirty="0" smtClean="0"/>
              <a:t>1949 and</a:t>
            </a:r>
          </a:p>
          <a:p>
            <a:r>
              <a:rPr lang="en-US" dirty="0" smtClean="0"/>
              <a:t> </a:t>
            </a:r>
            <a:r>
              <a:rPr lang="en-GB" dirty="0"/>
              <a:t>Vulnerability adaptation </a:t>
            </a:r>
            <a:r>
              <a:rPr lang="en-GB" dirty="0" smtClean="0"/>
              <a:t>framework (</a:t>
            </a:r>
            <a:r>
              <a:rPr lang="en-GB" dirty="0" err="1"/>
              <a:t>Ospina</a:t>
            </a:r>
            <a:r>
              <a:rPr lang="en-GB" dirty="0"/>
              <a:t> &amp; </a:t>
            </a:r>
            <a:r>
              <a:rPr lang="en-GB" dirty="0" err="1"/>
              <a:t>Heeks</a:t>
            </a:r>
            <a:r>
              <a:rPr lang="en-GB" dirty="0"/>
              <a:t>, 2010).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06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8001000" cy="5486400"/>
          </a:xfrm>
        </p:spPr>
        <p:txBody>
          <a:bodyPr/>
          <a:lstStyle/>
          <a:p>
            <a:r>
              <a:rPr lang="en-GB" dirty="0" smtClean="0"/>
              <a:t>Climatic </a:t>
            </a:r>
            <a:r>
              <a:rPr lang="en-GB" dirty="0"/>
              <a:t>variability </a:t>
            </a:r>
            <a:r>
              <a:rPr lang="en-GB" dirty="0" smtClean="0"/>
              <a:t>has distorted </a:t>
            </a:r>
            <a:r>
              <a:rPr lang="en-GB" dirty="0"/>
              <a:t>completely the timing of seasons familiar to farmers through </a:t>
            </a:r>
            <a:r>
              <a:rPr lang="en-GB" dirty="0" smtClean="0"/>
              <a:t>experience</a:t>
            </a:r>
          </a:p>
          <a:p>
            <a:r>
              <a:rPr lang="en-US" dirty="0" smtClean="0"/>
              <a:t>Indigenous knowledge </a:t>
            </a:r>
            <a:r>
              <a:rPr lang="en-US" dirty="0"/>
              <a:t>systems </a:t>
            </a:r>
            <a:r>
              <a:rPr lang="en-US" dirty="0" smtClean="0"/>
              <a:t>+ experience </a:t>
            </a:r>
            <a:r>
              <a:rPr lang="en-US" dirty="0"/>
              <a:t>gained + </a:t>
            </a:r>
            <a:r>
              <a:rPr lang="en-US" dirty="0" smtClean="0"/>
              <a:t>climate and </a:t>
            </a:r>
            <a:r>
              <a:rPr lang="en-US" dirty="0"/>
              <a:t>weather information </a:t>
            </a:r>
            <a:r>
              <a:rPr lang="en-US" dirty="0" smtClean="0"/>
              <a:t>= beneficial outcome </a:t>
            </a:r>
            <a:r>
              <a:rPr lang="en-GB" dirty="0" smtClean="0"/>
              <a:t>as illustrated in the framework </a:t>
            </a:r>
            <a:r>
              <a:rPr lang="en-GB" dirty="0" smtClean="0">
                <a:hlinkClick r:id="rId2" action="ppaction://hlinkfile"/>
              </a:rPr>
              <a:t>framework.docx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46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 results- Perception on climate variability – rainfall changes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4846481"/>
              </p:ext>
            </p:extLst>
          </p:nvPr>
        </p:nvGraphicFramePr>
        <p:xfrm>
          <a:off x="1143000" y="1682087"/>
          <a:ext cx="779145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2057400" y="2514600"/>
            <a:ext cx="25908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18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772400" cy="1554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Sources of climate and weather information for farmers, its access and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924800" cy="4800600"/>
          </a:xfrm>
        </p:spPr>
        <p:txBody>
          <a:bodyPr/>
          <a:lstStyle/>
          <a:p>
            <a:r>
              <a:rPr lang="en-US" dirty="0"/>
              <a:t>There is </a:t>
            </a:r>
            <a:r>
              <a:rPr lang="en-US" i="1" dirty="0">
                <a:solidFill>
                  <a:srgbClr val="FF0000"/>
                </a:solidFill>
              </a:rPr>
              <a:t>low access </a:t>
            </a:r>
            <a:r>
              <a:rPr lang="en-US" dirty="0"/>
              <a:t>to climate information 155 (40%) compared to 236(60%) who do not </a:t>
            </a:r>
            <a:r>
              <a:rPr lang="en-US" dirty="0" smtClean="0"/>
              <a:t>receive the </a:t>
            </a:r>
            <a:r>
              <a:rPr lang="en-US" dirty="0"/>
              <a:t>information at all although KMD </a:t>
            </a:r>
            <a:r>
              <a:rPr lang="en-US" dirty="0" smtClean="0"/>
              <a:t>produces</a:t>
            </a:r>
          </a:p>
          <a:p>
            <a:r>
              <a:rPr lang="en-US" dirty="0"/>
              <a:t>Farmers do not largely integrate climate and weather information in their farming decisions </a:t>
            </a:r>
            <a:r>
              <a:rPr lang="en-US" dirty="0" smtClean="0"/>
              <a:t>due to </a:t>
            </a:r>
            <a:r>
              <a:rPr lang="en-US" b="1" i="1" dirty="0">
                <a:solidFill>
                  <a:srgbClr val="FF0000"/>
                </a:solidFill>
              </a:rPr>
              <a:t>Adaptability, format and timing challenges </a:t>
            </a:r>
            <a:r>
              <a:rPr lang="en-US" i="1" dirty="0"/>
              <a:t>of the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94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Access to information is generally farmer </a:t>
            </a:r>
            <a:r>
              <a:rPr lang="en-US" dirty="0" smtClean="0"/>
              <a:t>led agricultural </a:t>
            </a:r>
            <a:r>
              <a:rPr lang="en-US" dirty="0"/>
              <a:t>shows, </a:t>
            </a:r>
            <a:r>
              <a:rPr lang="en-US" dirty="0" smtClean="0"/>
              <a:t>farmer’s field/ demonstrations </a:t>
            </a:r>
            <a:r>
              <a:rPr lang="en-US" dirty="0"/>
              <a:t>are other information outlets 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03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information for farmers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2190837"/>
              </p:ext>
            </p:extLst>
          </p:nvPr>
        </p:nvGraphicFramePr>
        <p:xfrm>
          <a:off x="1600200" y="1600200"/>
          <a:ext cx="634365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4102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Inform…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Indigenous knowledge systems </a:t>
            </a:r>
            <a:r>
              <a:rPr lang="en-US" dirty="0"/>
              <a:t>are other sources of information that informs a </a:t>
            </a:r>
            <a:r>
              <a:rPr lang="en-US" dirty="0" smtClean="0"/>
              <a:t>farmer’s </a:t>
            </a:r>
            <a:r>
              <a:rPr lang="en-US" dirty="0"/>
              <a:t>decision in the farming calendar </a:t>
            </a:r>
            <a:endParaRPr lang="en-US" dirty="0" smtClean="0"/>
          </a:p>
          <a:p>
            <a:r>
              <a:rPr lang="en-US" dirty="0"/>
              <a:t>There is a significant relationship thus between access and usage of information (Chi = 87.263, P &lt; 0.001). </a:t>
            </a:r>
            <a:r>
              <a:rPr lang="en-US" dirty="0" smtClean="0"/>
              <a:t>Similarly, education </a:t>
            </a:r>
            <a:r>
              <a:rPr lang="en-US" dirty="0"/>
              <a:t>level is significantly related to access to climate and weather information (Chi = 17.957, P = 0.001). </a:t>
            </a:r>
          </a:p>
        </p:txBody>
      </p:sp>
    </p:spTree>
    <p:extLst>
      <p:ext uri="{BB962C8B-B14F-4D97-AF65-F5344CB8AC3E}">
        <p14:creationId xmlns:p14="http://schemas.microsoft.com/office/powerpoint/2010/main" xmlns="" val="318256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on farmer decision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3177201"/>
              </p:ext>
            </p:extLst>
          </p:nvPr>
        </p:nvGraphicFramePr>
        <p:xfrm>
          <a:off x="1143000" y="1219200"/>
          <a:ext cx="7696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09645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on farmer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848600" cy="5181600"/>
          </a:xfrm>
        </p:spPr>
        <p:txBody>
          <a:bodyPr/>
          <a:lstStyle/>
          <a:p>
            <a:r>
              <a:rPr lang="en-US" dirty="0"/>
              <a:t>Farmer’s </a:t>
            </a:r>
            <a:r>
              <a:rPr lang="en-US" i="1" dirty="0">
                <a:solidFill>
                  <a:srgbClr val="FF0000"/>
                </a:solidFill>
              </a:rPr>
              <a:t>indigenous knowledge system indicators and experience </a:t>
            </a:r>
            <a:r>
              <a:rPr lang="en-US" dirty="0"/>
              <a:t>greatly </a:t>
            </a:r>
            <a:r>
              <a:rPr lang="en-US" b="1" u="sng" dirty="0"/>
              <a:t>influences</a:t>
            </a:r>
            <a:r>
              <a:rPr lang="en-US" dirty="0"/>
              <a:t> their decision in maize and </a:t>
            </a:r>
            <a:r>
              <a:rPr lang="en-US" dirty="0" smtClean="0"/>
              <a:t>wheat growing</a:t>
            </a:r>
          </a:p>
          <a:p>
            <a:r>
              <a:rPr lang="en-US" dirty="0" smtClean="0"/>
              <a:t> </a:t>
            </a:r>
            <a:r>
              <a:rPr lang="en-US" dirty="0"/>
              <a:t>The use of indigenous knowledge system to plan farm activities alone have made famers </a:t>
            </a:r>
            <a:r>
              <a:rPr lang="en-US" i="1" dirty="0">
                <a:solidFill>
                  <a:srgbClr val="FF0000"/>
                </a:solidFill>
              </a:rPr>
              <a:t>incur loses </a:t>
            </a:r>
            <a:r>
              <a:rPr lang="en-US" dirty="0"/>
              <a:t>as they fail to capitalize fully on beneficial weather conditions prevailing then </a:t>
            </a:r>
          </a:p>
        </p:txBody>
      </p:sp>
    </p:spTree>
    <p:extLst>
      <p:ext uri="{BB962C8B-B14F-4D97-AF65-F5344CB8AC3E}">
        <p14:creationId xmlns:p14="http://schemas.microsoft.com/office/powerpoint/2010/main" xmlns="" val="93584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climate variability in farming environments depresses crop productivity and constrains investment in agricultural sector. </a:t>
            </a:r>
          </a:p>
          <a:p>
            <a:r>
              <a:rPr lang="en-GB" dirty="0" smtClean="0"/>
              <a:t>In </a:t>
            </a:r>
            <a:r>
              <a:rPr lang="en-GB" dirty="0"/>
              <a:t>most sub-Saharan Africa countries Kenya included, ensuring household </a:t>
            </a:r>
            <a:r>
              <a:rPr lang="en-GB" i="1" dirty="0">
                <a:solidFill>
                  <a:srgbClr val="FF0000"/>
                </a:solidFill>
              </a:rPr>
              <a:t>food security in rain fed </a:t>
            </a:r>
            <a:r>
              <a:rPr lang="en-GB" dirty="0"/>
              <a:t>agricultural livelihood system with the prevailing </a:t>
            </a:r>
            <a:r>
              <a:rPr lang="en-GB" i="1" dirty="0">
                <a:solidFill>
                  <a:srgbClr val="FF0000"/>
                </a:solidFill>
              </a:rPr>
              <a:t>climatic variability </a:t>
            </a:r>
            <a:r>
              <a:rPr lang="en-GB" dirty="0"/>
              <a:t>requires availability of information on climate and weather that will reflect </a:t>
            </a:r>
            <a:r>
              <a:rPr lang="en-GB" i="1" dirty="0">
                <a:solidFill>
                  <a:srgbClr val="FF0000"/>
                </a:solidFill>
              </a:rPr>
              <a:t>onset </a:t>
            </a:r>
            <a:r>
              <a:rPr lang="en-GB" i="1" dirty="0" smtClean="0">
                <a:solidFill>
                  <a:srgbClr val="FF0000"/>
                </a:solidFill>
              </a:rPr>
              <a:t>&amp; cessation of </a:t>
            </a:r>
            <a:r>
              <a:rPr lang="en-GB" i="1" dirty="0">
                <a:solidFill>
                  <a:srgbClr val="FF0000"/>
                </a:solidFill>
              </a:rPr>
              <a:t>seasonal </a:t>
            </a:r>
            <a:r>
              <a:rPr lang="en-GB" dirty="0" smtClean="0"/>
              <a:t>rains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4823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Indigenous knowledge indicators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152419"/>
              </p:ext>
            </p:extLst>
          </p:nvPr>
        </p:nvGraphicFramePr>
        <p:xfrm>
          <a:off x="1143000" y="15240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110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Indigenous knowledge weather forecasting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C:\Users\Daniel Murgor\Desktop\Black Bery Photos\BB Research and pics\IMG-20131118-0037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8296" y="1943103"/>
            <a:ext cx="2895606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aniel Murgor\Desktop\Black Bery Photos\BB Research and pics\IMG-20131118-003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6897" y="2095502"/>
            <a:ext cx="2895604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83558" y="5112019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GB" sz="2800" b="1" dirty="0" err="1" smtClean="0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>Moiben</a:t>
            </a:r>
            <a:r>
              <a:rPr lang="en-GB" sz="2800" b="1" dirty="0" smtClean="0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> Sub-county </a:t>
            </a:r>
          </a:p>
          <a:p>
            <a:pPr lvl="0">
              <a:spcBef>
                <a:spcPct val="0"/>
              </a:spcBef>
            </a:pPr>
            <a:r>
              <a:rPr lang="en-GB" sz="2800" b="1" dirty="0" smtClean="0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>Source: Field </a:t>
            </a:r>
            <a:r>
              <a:rPr lang="en-GB" sz="2800" b="1" dirty="0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>data, 2013</a:t>
            </a:r>
            <a:endParaRPr lang="en-US" sz="280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341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Disseminating </a:t>
            </a:r>
            <a:r>
              <a:rPr lang="en-US" b="1" dirty="0"/>
              <a:t>climate </a:t>
            </a:r>
            <a:r>
              <a:rPr lang="en-US" b="1" dirty="0" smtClean="0"/>
              <a:t>information - </a:t>
            </a:r>
            <a:r>
              <a:rPr lang="en-US" b="1" dirty="0"/>
              <a:t>mobile phone </a:t>
            </a:r>
            <a:r>
              <a:rPr lang="en-US" b="1" dirty="0" smtClean="0"/>
              <a:t>(SMS Alerts)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924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While Radio and Television was cited as the most common means of receiving information on climate and weather as agreed by (79.8%) and (68.4%) farmers respectively, farmers also preferred use of mobile phone (51.4%) to receive climate updates </a:t>
            </a:r>
            <a:endParaRPr lang="en-US" dirty="0" smtClean="0"/>
          </a:p>
          <a:p>
            <a:r>
              <a:rPr lang="en-US" dirty="0"/>
              <a:t>Delivery of agro-meteorological services that include climate information is poorly coordinated and one of the challenges is the </a:t>
            </a:r>
            <a:r>
              <a:rPr lang="en-US" i="1" dirty="0">
                <a:solidFill>
                  <a:srgbClr val="FF0000"/>
                </a:solidFill>
              </a:rPr>
              <a:t>format and media used in disseminating</a:t>
            </a:r>
            <a:r>
              <a:rPr lang="en-US" dirty="0"/>
              <a:t> this information to the farmers. </a:t>
            </a:r>
          </a:p>
        </p:txBody>
      </p:sp>
    </p:spTree>
    <p:extLst>
      <p:ext uri="{BB962C8B-B14F-4D97-AF65-F5344CB8AC3E}">
        <p14:creationId xmlns:p14="http://schemas.microsoft.com/office/powerpoint/2010/main" xmlns="" val="4282239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Dissemination- Mobile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81600"/>
          </a:xfrm>
        </p:spPr>
        <p:txBody>
          <a:bodyPr>
            <a:normAutofit/>
          </a:bodyPr>
          <a:lstStyle/>
          <a:p>
            <a:r>
              <a:rPr lang="en-US" dirty="0"/>
              <a:t>Mobile phones </a:t>
            </a:r>
            <a:r>
              <a:rPr lang="en-US" dirty="0" smtClean="0"/>
              <a:t>accessible </a:t>
            </a:r>
            <a:r>
              <a:rPr lang="en-US" dirty="0"/>
              <a:t>and convenient to majority of </a:t>
            </a:r>
            <a:r>
              <a:rPr lang="en-US" dirty="0" smtClean="0"/>
              <a:t>farmers as </a:t>
            </a:r>
            <a:r>
              <a:rPr lang="en-US" dirty="0"/>
              <a:t>confirmed by (92.2</a:t>
            </a:r>
            <a:r>
              <a:rPr lang="en-US" dirty="0" smtClean="0"/>
              <a:t>%)</a:t>
            </a:r>
          </a:p>
          <a:p>
            <a:r>
              <a:rPr lang="en-US" dirty="0" smtClean="0"/>
              <a:t> </a:t>
            </a:r>
            <a:r>
              <a:rPr lang="en-US" dirty="0"/>
              <a:t>Farmers also further stated that they use their mobile phones to receive text messages (SMS) as affirmed by 93.9</a:t>
            </a:r>
            <a:r>
              <a:rPr lang="en-US" dirty="0" smtClean="0"/>
              <a:t>%</a:t>
            </a:r>
          </a:p>
          <a:p>
            <a:r>
              <a:rPr lang="en-US" dirty="0" smtClean="0"/>
              <a:t> </a:t>
            </a:r>
            <a:r>
              <a:rPr lang="en-US" dirty="0"/>
              <a:t>Almost all the farmers (96.3%) preferred to receive or get updates (SMS Alerts) on climate and weather information through the mobile phone </a:t>
            </a:r>
          </a:p>
        </p:txBody>
      </p:sp>
    </p:spTree>
    <p:extLst>
      <p:ext uri="{BB962C8B-B14F-4D97-AF65-F5344CB8AC3E}">
        <p14:creationId xmlns:p14="http://schemas.microsoft.com/office/powerpoint/2010/main" xmlns="" val="2655007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to deliver climate information to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developed uses SMS alerts to update farmers on climate advisories and relevant information to support farmers on farm decisions as illustrated in diagram:- </a:t>
            </a:r>
            <a:r>
              <a:rPr lang="en-US" dirty="0" smtClean="0">
                <a:hlinkClick r:id="rId2" action="ppaction://hlinkfile"/>
              </a:rPr>
              <a:t>model information flow.pdf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494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and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410200"/>
          </a:xfrm>
        </p:spPr>
        <p:txBody>
          <a:bodyPr/>
          <a:lstStyle/>
          <a:p>
            <a:r>
              <a:rPr lang="en-GB" dirty="0" smtClean="0"/>
              <a:t>Famers continue to rely on</a:t>
            </a:r>
            <a:r>
              <a:rPr lang="en-GB" dirty="0"/>
              <a:t> Agricultural extension officers and </a:t>
            </a:r>
            <a:r>
              <a:rPr lang="en-GB" dirty="0" smtClean="0"/>
              <a:t>their fellow farmers for climate and weather information thus the need to empower officers with good </a:t>
            </a:r>
            <a:r>
              <a:rPr lang="en-GB" dirty="0"/>
              <a:t>quality climate and weather </a:t>
            </a:r>
            <a:r>
              <a:rPr lang="en-GB" dirty="0" smtClean="0"/>
              <a:t>information and training</a:t>
            </a:r>
          </a:p>
          <a:p>
            <a:r>
              <a:rPr lang="en-GB" dirty="0"/>
              <a:t>Agricultural shows, farmer’s field day/demonstrations and billboards are good outlets for climatic information to </a:t>
            </a:r>
            <a:r>
              <a:rPr lang="en-GB" dirty="0" smtClean="0"/>
              <a:t>farmers and should be supported and scaled 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53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and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need to integrate both traditional knowledge systems and scientific information for synergy </a:t>
            </a:r>
            <a:r>
              <a:rPr lang="en-US" dirty="0" smtClean="0"/>
              <a:t>forecasting---</a:t>
            </a:r>
            <a:r>
              <a:rPr lang="en-US" dirty="0"/>
              <a:t>Some of the </a:t>
            </a:r>
            <a:r>
              <a:rPr lang="en-US" i="1" dirty="0">
                <a:solidFill>
                  <a:srgbClr val="FF0000"/>
                </a:solidFill>
              </a:rPr>
              <a:t>principles of the predictors like wind flow, temperature changes </a:t>
            </a:r>
            <a:r>
              <a:rPr lang="en-US" dirty="0"/>
              <a:t>converge with the scientific forecast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Important to </a:t>
            </a:r>
            <a:r>
              <a:rPr lang="en-US" dirty="0"/>
              <a:t>understand the local people’s indigenous knowledge systems and conduct effective outreach programs coupled with educational </a:t>
            </a:r>
            <a:r>
              <a:rPr lang="en-US" dirty="0" smtClean="0"/>
              <a:t>initiatives for uptake of climate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68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92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 and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90688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A strong link, including feedback loops between scientists, advisory agents and </a:t>
            </a:r>
            <a:r>
              <a:rPr lang="en-GB" dirty="0" smtClean="0"/>
              <a:t>farmers is crucial </a:t>
            </a:r>
            <a:r>
              <a:rPr lang="en-GB" dirty="0"/>
              <a:t>for communicating climate </a:t>
            </a:r>
            <a:r>
              <a:rPr lang="en-GB" dirty="0" smtClean="0"/>
              <a:t>information ---This can be enhanced by the communication model developed</a:t>
            </a:r>
            <a:endParaRPr lang="en-US" dirty="0"/>
          </a:p>
          <a:p>
            <a:pPr lvl="0"/>
            <a:r>
              <a:rPr lang="en-GB" dirty="0"/>
              <a:t>The developed climate information model </a:t>
            </a:r>
            <a:r>
              <a:rPr lang="en-GB" dirty="0" smtClean="0"/>
              <a:t>can </a:t>
            </a:r>
            <a:r>
              <a:rPr lang="en-GB" dirty="0"/>
              <a:t>be supported, implemented and scaled up to include other agricultural information and propagated in other Counties of </a:t>
            </a:r>
            <a:r>
              <a:rPr lang="en-GB" dirty="0" smtClean="0"/>
              <a:t>Kenya and beyond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6197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en-US" sz="6600" dirty="0" smtClean="0"/>
          </a:p>
          <a:p>
            <a:pPr marL="82296" indent="0" algn="ctr">
              <a:buNone/>
            </a:pPr>
            <a:r>
              <a:rPr lang="en-US" sz="6600" dirty="0" smtClean="0"/>
              <a:t>THE END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03182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– Weather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620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Adaptation </a:t>
            </a:r>
            <a:r>
              <a:rPr lang="en-US" dirty="0"/>
              <a:t>strategies </a:t>
            </a:r>
            <a:r>
              <a:rPr lang="en-US" dirty="0" smtClean="0"/>
              <a:t>require </a:t>
            </a:r>
            <a:r>
              <a:rPr lang="en-US" i="1" dirty="0">
                <a:solidFill>
                  <a:srgbClr val="FF0000"/>
                </a:solidFill>
              </a:rPr>
              <a:t>climate information on a spatial scale </a:t>
            </a:r>
            <a:r>
              <a:rPr lang="en-US" dirty="0" smtClean="0"/>
              <a:t>that will be meaningful </a:t>
            </a:r>
            <a:r>
              <a:rPr lang="en-US" dirty="0"/>
              <a:t>for </a:t>
            </a:r>
            <a:r>
              <a:rPr lang="en-US" dirty="0" smtClean="0"/>
              <a:t>planning.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-20131017-0027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46680"/>
            <a:ext cx="4114800" cy="3068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76400" y="5410200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Poor </a:t>
            </a:r>
            <a:r>
              <a:rPr lang="en-GB" b="1" dirty="0"/>
              <a:t>maize crop </a:t>
            </a:r>
            <a:r>
              <a:rPr lang="en-GB" b="1" dirty="0" err="1"/>
              <a:t>Megun</a:t>
            </a:r>
            <a:r>
              <a:rPr lang="en-GB" b="1" dirty="0"/>
              <a:t> Ward, </a:t>
            </a:r>
            <a:r>
              <a:rPr lang="en-GB" b="1" dirty="0" err="1"/>
              <a:t>Kesses</a:t>
            </a:r>
            <a:r>
              <a:rPr lang="en-GB" b="1" dirty="0"/>
              <a:t> Sub County. </a:t>
            </a:r>
            <a:endParaRPr lang="en-GB" b="1" dirty="0" smtClean="0"/>
          </a:p>
          <a:p>
            <a:r>
              <a:rPr lang="en-GB" b="1" dirty="0" smtClean="0"/>
              <a:t>Source</a:t>
            </a:r>
            <a:r>
              <a:rPr lang="en-GB" b="1" dirty="0"/>
              <a:t>: field data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678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challenges</a:t>
            </a:r>
            <a:endParaRPr lang="en-US" dirty="0"/>
          </a:p>
        </p:txBody>
      </p:sp>
      <p:pic>
        <p:nvPicPr>
          <p:cNvPr id="4" name="Content Placeholder 3" descr="IMG-20131022-0029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676400"/>
            <a:ext cx="5105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43000" y="5410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Wheat harvesting with prevailing heavy rains, </a:t>
            </a:r>
            <a:r>
              <a:rPr lang="en-GB" b="1" dirty="0" err="1"/>
              <a:t>Mumetet</a:t>
            </a:r>
            <a:r>
              <a:rPr lang="en-GB" b="1" dirty="0"/>
              <a:t> Ward, </a:t>
            </a:r>
            <a:r>
              <a:rPr lang="en-GB" b="1" dirty="0" err="1"/>
              <a:t>Moiben</a:t>
            </a:r>
            <a:endParaRPr lang="en-US" dirty="0"/>
          </a:p>
          <a:p>
            <a:r>
              <a:rPr lang="en-GB" b="1" dirty="0"/>
              <a:t>Source: Field data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35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Farmers Calendar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51113" y="3613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551113" y="7994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551113" y="8861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551113" y="10585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551113" y="12680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551113" y="13481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338073"/>
              </p:ext>
            </p:extLst>
          </p:nvPr>
        </p:nvGraphicFramePr>
        <p:xfrm>
          <a:off x="1648282" y="2571750"/>
          <a:ext cx="6872376" cy="333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047"/>
                <a:gridCol w="859047"/>
                <a:gridCol w="859047"/>
                <a:gridCol w="859047"/>
                <a:gridCol w="859047"/>
                <a:gridCol w="859047"/>
                <a:gridCol w="859047"/>
                <a:gridCol w="859047"/>
              </a:tblGrid>
              <a:tr h="333953">
                <a:tc>
                  <a:txBody>
                    <a:bodyPr/>
                    <a:lstStyle/>
                    <a:p>
                      <a:pPr marL="0" marR="0" indent="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JUN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SEP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SEPT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288" y="1960371"/>
            <a:ext cx="6872371" cy="6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361" y="4611881"/>
            <a:ext cx="687929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288" y="2903537"/>
            <a:ext cx="6879298" cy="16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Canvas 3"/>
          <p:cNvGrpSpPr/>
          <p:nvPr/>
        </p:nvGrpSpPr>
        <p:grpSpPr>
          <a:xfrm>
            <a:off x="2241550" y="3700463"/>
            <a:ext cx="5943600" cy="374650"/>
            <a:chOff x="1028700" y="3822700"/>
            <a:chExt cx="5943600" cy="374650"/>
          </a:xfrm>
        </p:grpSpPr>
        <p:sp>
          <p:nvSpPr>
            <p:cNvPr id="28" name="Rectangle 27"/>
            <p:cNvSpPr/>
            <p:nvPr/>
          </p:nvSpPr>
          <p:spPr>
            <a:xfrm>
              <a:off x="1028700" y="3822700"/>
              <a:ext cx="5943600" cy="374650"/>
            </a:xfrm>
            <a:prstGeom prst="rect">
              <a:avLst/>
            </a:prstGeom>
            <a:noFill/>
            <a:ln>
              <a:noFill/>
            </a:ln>
          </p:spPr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2180359" y="2571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2241550" y="4672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2241550" y="8081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43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5715000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prevailing climatic variability has </a:t>
            </a:r>
            <a:r>
              <a:rPr lang="en-US" i="1" dirty="0">
                <a:solidFill>
                  <a:srgbClr val="C00000"/>
                </a:solidFill>
              </a:rPr>
              <a:t>distorted completely timing </a:t>
            </a:r>
            <a:r>
              <a:rPr lang="en-US" dirty="0"/>
              <a:t>of seasons familiar to farmers </a:t>
            </a:r>
            <a:r>
              <a:rPr lang="en-US" dirty="0" smtClean="0"/>
              <a:t>dealing with maize and wheat</a:t>
            </a:r>
          </a:p>
          <a:p>
            <a:r>
              <a:rPr lang="en-US" dirty="0" smtClean="0"/>
              <a:t>Farmers rendered </a:t>
            </a:r>
            <a:r>
              <a:rPr lang="en-US" i="1" dirty="0" smtClean="0">
                <a:solidFill>
                  <a:srgbClr val="FF0000"/>
                </a:solidFill>
              </a:rPr>
              <a:t>vulnerable</a:t>
            </a:r>
            <a:r>
              <a:rPr lang="en-US" dirty="0" smtClean="0"/>
              <a:t> and have incurred </a:t>
            </a:r>
            <a:r>
              <a:rPr lang="en-US" i="1" dirty="0" smtClean="0">
                <a:solidFill>
                  <a:srgbClr val="FF0000"/>
                </a:solidFill>
              </a:rPr>
              <a:t>losses</a:t>
            </a:r>
            <a:r>
              <a:rPr lang="en-US" dirty="0" smtClean="0"/>
              <a:t> in their farming enterprise </a:t>
            </a:r>
            <a:endParaRPr lang="en-US" dirty="0"/>
          </a:p>
          <a:p>
            <a:r>
              <a:rPr lang="en-US" dirty="0"/>
              <a:t>Good quality climatic and agronomic data and </a:t>
            </a:r>
            <a:r>
              <a:rPr lang="en-US" i="1" dirty="0">
                <a:solidFill>
                  <a:srgbClr val="FF0000"/>
                </a:solidFill>
              </a:rPr>
              <a:t>time series</a:t>
            </a:r>
            <a:r>
              <a:rPr lang="en-US" dirty="0"/>
              <a:t> of </a:t>
            </a:r>
            <a:r>
              <a:rPr lang="en-GB" dirty="0"/>
              <a:t>climate information </a:t>
            </a:r>
            <a:r>
              <a:rPr lang="en-US" dirty="0"/>
              <a:t>is not readily available to farmers &amp; planners in most developing countries Kenya included. </a:t>
            </a:r>
          </a:p>
          <a:p>
            <a:pPr marL="8229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95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In Uasin Gishu County, climate &amp; weather </a:t>
            </a:r>
            <a:r>
              <a:rPr lang="en-US" dirty="0"/>
              <a:t>information is not readily coordinated, shared or disseminated in a timely </a:t>
            </a:r>
            <a:r>
              <a:rPr lang="en-US" dirty="0" smtClean="0"/>
              <a:t>way. </a:t>
            </a:r>
          </a:p>
          <a:p>
            <a:r>
              <a:rPr lang="en-US" dirty="0" smtClean="0"/>
              <a:t>There is also a major challenge of </a:t>
            </a:r>
            <a:r>
              <a:rPr lang="en-US" b="1" i="1" dirty="0" smtClean="0">
                <a:solidFill>
                  <a:srgbClr val="C00000"/>
                </a:solidFill>
              </a:rPr>
              <a:t>adaptability</a:t>
            </a:r>
            <a:r>
              <a:rPr lang="en-US" b="1" i="1" dirty="0">
                <a:solidFill>
                  <a:srgbClr val="C00000"/>
                </a:solidFill>
              </a:rPr>
              <a:t>, format and timing </a:t>
            </a:r>
            <a:r>
              <a:rPr lang="en-US" dirty="0"/>
              <a:t>challenges of </a:t>
            </a:r>
            <a:r>
              <a:rPr lang="en-US" dirty="0" smtClean="0"/>
              <a:t>climate information. ----The </a:t>
            </a:r>
            <a:r>
              <a:rPr lang="en-US" dirty="0"/>
              <a:t>information </a:t>
            </a:r>
            <a:r>
              <a:rPr lang="en-US" dirty="0" smtClean="0"/>
              <a:t>is not  </a:t>
            </a:r>
            <a:r>
              <a:rPr lang="en-US" i="1" dirty="0">
                <a:solidFill>
                  <a:srgbClr val="FF0000"/>
                </a:solidFill>
              </a:rPr>
              <a:t>downscaled and repackaged</a:t>
            </a:r>
            <a:r>
              <a:rPr lang="en-US" dirty="0"/>
              <a:t> in formats that farmers access, understand and </a:t>
            </a:r>
            <a:r>
              <a:rPr lang="en-US" dirty="0" smtClean="0"/>
              <a:t>can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359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211" y="20782"/>
            <a:ext cx="749808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8077200" cy="5791200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 smtClean="0">
                <a:cs typeface="Helvetica" charset="0"/>
              </a:rPr>
              <a:t>To </a:t>
            </a:r>
            <a:r>
              <a:rPr lang="en-GB" altLang="en-US" dirty="0">
                <a:cs typeface="Helvetica" charset="0"/>
              </a:rPr>
              <a:t>determine the types and sources of information on climate and weather accessible to maize and wheat farmers in Uasin Gishu County.</a:t>
            </a:r>
            <a:endParaRPr lang="en-US" altLang="en-US" dirty="0">
              <a:cs typeface="Helvetica" charset="0"/>
            </a:endParaRPr>
          </a:p>
          <a:p>
            <a:r>
              <a:rPr lang="en-GB" altLang="en-US" dirty="0" smtClean="0">
                <a:cs typeface="Helvetica" charset="0"/>
              </a:rPr>
              <a:t>To </a:t>
            </a:r>
            <a:r>
              <a:rPr lang="en-GB" altLang="en-US" dirty="0">
                <a:cs typeface="Helvetica" charset="0"/>
              </a:rPr>
              <a:t>examine the modes of communicating information on climate and weather to farmers. </a:t>
            </a:r>
            <a:endParaRPr lang="en-US" altLang="en-US" dirty="0">
              <a:cs typeface="Helvetica" charset="0"/>
            </a:endParaRPr>
          </a:p>
          <a:p>
            <a:r>
              <a:rPr lang="en-GB" altLang="en-US" dirty="0" smtClean="0">
                <a:cs typeface="Helvetica" charset="0"/>
              </a:rPr>
              <a:t>T</a:t>
            </a:r>
            <a:r>
              <a:rPr lang="en-GB" altLang="en-US" dirty="0" smtClean="0">
                <a:ea typeface="Calibri" pitchFamily="34" charset="0"/>
                <a:cs typeface="Helvetica" charset="0"/>
              </a:rPr>
              <a:t>o </a:t>
            </a:r>
            <a:r>
              <a:rPr lang="en-GB" altLang="en-US" dirty="0">
                <a:ea typeface="Calibri" pitchFamily="34" charset="0"/>
                <a:cs typeface="Helvetica" charset="0"/>
              </a:rPr>
              <a:t>determine the perception of farmers towards the use of information on climate and weather and the influence of their traditional knowledge system in  maize and wheat production</a:t>
            </a:r>
            <a:r>
              <a:rPr lang="en-GB" altLang="en-US" dirty="0">
                <a:ea typeface="Calibri" pitchFamily="34" charset="0"/>
                <a:cs typeface="Calibri" pitchFamily="34" charset="0"/>
              </a:rPr>
              <a:t>;</a:t>
            </a:r>
            <a:r>
              <a:rPr lang="en-GB" altLang="en-US" dirty="0">
                <a:cs typeface="Helvetica" charset="0"/>
              </a:rPr>
              <a:t>.</a:t>
            </a:r>
            <a:endParaRPr lang="en-US" altLang="en-US" dirty="0">
              <a:cs typeface="Helvetica" charset="0"/>
            </a:endParaRPr>
          </a:p>
          <a:p>
            <a:r>
              <a:rPr lang="en-GB" altLang="en-US" dirty="0" smtClean="0">
                <a:cs typeface="Helvetica" charset="0"/>
              </a:rPr>
              <a:t>To </a:t>
            </a:r>
            <a:r>
              <a:rPr lang="en-GB" altLang="en-US" dirty="0">
                <a:cs typeface="Helvetica" charset="0"/>
              </a:rPr>
              <a:t>examine the influence of information on climate and weather in maize and wheat production.</a:t>
            </a:r>
            <a:endParaRPr lang="en-US" altLang="en-US" dirty="0">
              <a:cs typeface="Helvetica" charset="0"/>
            </a:endParaRPr>
          </a:p>
          <a:p>
            <a:r>
              <a:rPr lang="en-GB" altLang="en-US" dirty="0" smtClean="0">
                <a:cs typeface="Helvetica" charset="0"/>
              </a:rPr>
              <a:t>To </a:t>
            </a:r>
            <a:r>
              <a:rPr lang="en-GB" altLang="en-US" dirty="0">
                <a:cs typeface="Helvetica" charset="0"/>
              </a:rPr>
              <a:t>determine acceptability of use of mobile phone technology to relay climate and weather information to farmers in the community.</a:t>
            </a:r>
            <a:endParaRPr lang="en-US" altLang="en-US" dirty="0">
              <a:cs typeface="Helvetica" charset="0"/>
            </a:endParaRPr>
          </a:p>
          <a:p>
            <a:r>
              <a:rPr lang="en-GB" altLang="en-US" dirty="0" smtClean="0">
                <a:cs typeface="Helvetica" charset="0"/>
              </a:rPr>
              <a:t>To </a:t>
            </a:r>
            <a:r>
              <a:rPr lang="en-GB" altLang="en-US" dirty="0">
                <a:cs typeface="Helvetica" charset="0"/>
              </a:rPr>
              <a:t>develop model to relay climate information to maize and wheat farmers in Uasin Gishu County.</a:t>
            </a:r>
            <a:endParaRPr lang="en-US" altLang="en-US" dirty="0">
              <a:cs typeface="Helvetica" charset="0"/>
            </a:endParaRPr>
          </a:p>
          <a:p>
            <a:pPr>
              <a:spcBef>
                <a:spcPct val="20000"/>
              </a:spcBef>
            </a:pPr>
            <a:endParaRPr lang="en-AU" alt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45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38" y="-27709"/>
            <a:ext cx="7498080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8001000" cy="5638800"/>
          </a:xfrm>
        </p:spPr>
        <p:txBody>
          <a:bodyPr>
            <a:normAutofit/>
          </a:bodyPr>
          <a:lstStyle/>
          <a:p>
            <a:r>
              <a:rPr lang="en-US" dirty="0"/>
              <a:t>The study conducted in </a:t>
            </a:r>
            <a:r>
              <a:rPr lang="en-US" dirty="0" smtClean="0"/>
              <a:t>Uasin Gishu </a:t>
            </a:r>
            <a:r>
              <a:rPr lang="en-US" dirty="0"/>
              <a:t>County in three </a:t>
            </a:r>
            <a:r>
              <a:rPr lang="en-US" i="1" dirty="0" smtClean="0">
                <a:solidFill>
                  <a:srgbClr val="FF0000"/>
                </a:solidFill>
              </a:rPr>
              <a:t>sub-county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areas </a:t>
            </a:r>
            <a:r>
              <a:rPr lang="en-US" i="1" dirty="0">
                <a:solidFill>
                  <a:srgbClr val="FF0000"/>
                </a:solidFill>
              </a:rPr>
              <a:t>of </a:t>
            </a:r>
            <a:r>
              <a:rPr lang="en-US" i="1" dirty="0" err="1">
                <a:solidFill>
                  <a:srgbClr val="FF0000"/>
                </a:solidFill>
              </a:rPr>
              <a:t>Moiben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Kesses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and </a:t>
            </a:r>
            <a:r>
              <a:rPr lang="en-US" i="1" dirty="0">
                <a:solidFill>
                  <a:srgbClr val="FF0000"/>
                </a:solidFill>
              </a:rPr>
              <a:t>Soy </a:t>
            </a:r>
            <a:r>
              <a:rPr lang="en-US" dirty="0"/>
              <a:t>selected </a:t>
            </a:r>
            <a:r>
              <a:rPr lang="en-US" dirty="0" smtClean="0"/>
              <a:t>purposively for </a:t>
            </a:r>
            <a:r>
              <a:rPr lang="en-US" dirty="0"/>
              <a:t>exhibiting maize and </a:t>
            </a:r>
            <a:r>
              <a:rPr lang="en-US" dirty="0" smtClean="0"/>
              <a:t>wheat growing.</a:t>
            </a:r>
          </a:p>
          <a:p>
            <a:r>
              <a:rPr lang="en-US" dirty="0"/>
              <a:t>The cross </a:t>
            </a:r>
            <a:r>
              <a:rPr lang="en-US" dirty="0" smtClean="0"/>
              <a:t>sectional study </a:t>
            </a:r>
            <a:r>
              <a:rPr lang="en-US" dirty="0"/>
              <a:t>adopting a mix </a:t>
            </a:r>
            <a:r>
              <a:rPr lang="en-US" dirty="0" smtClean="0"/>
              <a:t>of purposive</a:t>
            </a:r>
            <a:r>
              <a:rPr lang="en-US" dirty="0"/>
              <a:t>, stratified </a:t>
            </a:r>
            <a:r>
              <a:rPr lang="en-US" dirty="0" smtClean="0"/>
              <a:t>and random </a:t>
            </a:r>
            <a:r>
              <a:rPr lang="en-US" dirty="0"/>
              <a:t>sampling </a:t>
            </a:r>
            <a:r>
              <a:rPr lang="en-US" dirty="0" smtClean="0"/>
              <a:t>procedure selected 399 </a:t>
            </a:r>
            <a:r>
              <a:rPr lang="en-US" dirty="0"/>
              <a:t>farmers </a:t>
            </a:r>
            <a:r>
              <a:rPr lang="en-US" dirty="0" smtClean="0"/>
              <a:t>for the interview &amp; </a:t>
            </a:r>
            <a:r>
              <a:rPr lang="en-US" dirty="0"/>
              <a:t>12 key </a:t>
            </a:r>
            <a:r>
              <a:rPr lang="en-US" dirty="0" smtClean="0"/>
              <a:t>informants</a:t>
            </a:r>
          </a:p>
          <a:p>
            <a:r>
              <a:rPr lang="en-US" dirty="0" smtClean="0"/>
              <a:t>The questionnaire </a:t>
            </a:r>
            <a:r>
              <a:rPr lang="en-US" dirty="0"/>
              <a:t>was developed </a:t>
            </a:r>
            <a:r>
              <a:rPr lang="en-US" dirty="0" smtClean="0"/>
              <a:t>in line </a:t>
            </a:r>
            <a:r>
              <a:rPr lang="en-US" dirty="0"/>
              <a:t>with the </a:t>
            </a:r>
            <a:r>
              <a:rPr lang="en-US" dirty="0" smtClean="0"/>
              <a:t>conceptual framework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4965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302</TotalTime>
  <Words>1141</Words>
  <Application>Microsoft Office PowerPoint</Application>
  <PresentationFormat>Affichage à l'écran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Solstice</vt:lpstr>
      <vt:lpstr>  Farmers Access to Climate and Weather Information and its Impact on Maize and Wheat Production in Uasin Gishu County, Kenya </vt:lpstr>
      <vt:lpstr>Introduction</vt:lpstr>
      <vt:lpstr>Introduction – Weather challenges</vt:lpstr>
      <vt:lpstr>Weather challenges</vt:lpstr>
      <vt:lpstr>Farmers Calendar</vt:lpstr>
      <vt:lpstr>Problem Statement</vt:lpstr>
      <vt:lpstr>Problem Statement</vt:lpstr>
      <vt:lpstr>Objectives</vt:lpstr>
      <vt:lpstr>Methodology</vt:lpstr>
      <vt:lpstr>Methodology</vt:lpstr>
      <vt:lpstr>Theoretical Framework</vt:lpstr>
      <vt:lpstr>Conceptual Framework</vt:lpstr>
      <vt:lpstr>Key results- Perception on climate variability – rainfall changes</vt:lpstr>
      <vt:lpstr>Sources of climate and weather information for farmers, its access and usage</vt:lpstr>
      <vt:lpstr>Access to Information</vt:lpstr>
      <vt:lpstr>Sources of information for farmers</vt:lpstr>
      <vt:lpstr>Inform… source</vt:lpstr>
      <vt:lpstr>Influence on farmer decision</vt:lpstr>
      <vt:lpstr>Influence on farmer decision</vt:lpstr>
      <vt:lpstr>Indigenous knowledge indicators</vt:lpstr>
      <vt:lpstr>Indigenous knowledge weather forecasting  </vt:lpstr>
      <vt:lpstr>Disseminating climate information - mobile phone (SMS Alerts) </vt:lpstr>
      <vt:lpstr>Information Dissemination- Mobile phones</vt:lpstr>
      <vt:lpstr>Model to deliver climate information to farmers</vt:lpstr>
      <vt:lpstr>Conclusion and recommendation</vt:lpstr>
      <vt:lpstr>Conclusion and recommendation</vt:lpstr>
      <vt:lpstr>Conclusion and recommendation</vt:lpstr>
      <vt:lpstr>Thank you for the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Farmers Access to Climate and Weather Information and its Impact on Maize and Wheat Production in Uasin Gishu County, Kenya</dc:title>
  <dc:creator>user</dc:creator>
  <cp:lastModifiedBy>SALE ABOU</cp:lastModifiedBy>
  <cp:revision>30</cp:revision>
  <dcterms:created xsi:type="dcterms:W3CDTF">2014-12-10T12:21:19Z</dcterms:created>
  <dcterms:modified xsi:type="dcterms:W3CDTF">2014-12-12T09:07:26Z</dcterms:modified>
</cp:coreProperties>
</file>